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6" r:id="rId1"/>
  </p:sldMasterIdLst>
  <p:notesMasterIdLst>
    <p:notesMasterId r:id="rId14"/>
  </p:notesMasterIdLst>
  <p:sldIdLst>
    <p:sldId id="374" r:id="rId2"/>
    <p:sldId id="375" r:id="rId3"/>
    <p:sldId id="383" r:id="rId4"/>
    <p:sldId id="382" r:id="rId5"/>
    <p:sldId id="376" r:id="rId6"/>
    <p:sldId id="368" r:id="rId7"/>
    <p:sldId id="377" r:id="rId8"/>
    <p:sldId id="378" r:id="rId9"/>
    <p:sldId id="379" r:id="rId10"/>
    <p:sldId id="380" r:id="rId11"/>
    <p:sldId id="381" r:id="rId12"/>
    <p:sldId id="385" r:id="rId13"/>
  </p:sldIdLst>
  <p:sldSz cx="9144000" cy="6858000" type="screen4x3"/>
  <p:notesSz cx="7077075" cy="9028113"/>
  <p:embeddedFontLst>
    <p:embeddedFont>
      <p:font typeface="Barlow Condensed" panose="00000506000000000000" pitchFamily="2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296" userDrawn="1">
          <p15:clr>
            <a:srgbClr val="9AA0A6"/>
          </p15:clr>
        </p15:guide>
        <p15:guide id="4" orient="horz" pos="907" userDrawn="1">
          <p15:clr>
            <a:srgbClr val="9AA0A6"/>
          </p15:clr>
        </p15:guide>
        <p15:guide id="5" orient="horz" pos="817" userDrawn="1">
          <p15:clr>
            <a:srgbClr val="9AA0A6"/>
          </p15:clr>
        </p15:guide>
        <p15:guide id="6" pos="1617" userDrawn="1">
          <p15:clr>
            <a:srgbClr val="9AA0A6"/>
          </p15:clr>
        </p15:guide>
        <p15:guide id="7" orient="horz" pos="1032" userDrawn="1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F4F"/>
    <a:srgbClr val="FF7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26" autoAdjust="0"/>
    <p:restoredTop sz="86407" autoAdjust="0"/>
  </p:normalViewPr>
  <p:slideViewPr>
    <p:cSldViewPr snapToGrid="0">
      <p:cViewPr varScale="1">
        <p:scale>
          <a:sx n="62" d="100"/>
          <a:sy n="62" d="100"/>
        </p:scale>
        <p:origin x="845" y="58"/>
      </p:cViewPr>
      <p:guideLst>
        <p:guide orient="horz" pos="2160"/>
        <p:guide pos="2880"/>
        <p:guide pos="1296"/>
        <p:guide orient="horz" pos="907"/>
        <p:guide orient="horz" pos="817"/>
        <p:guide pos="1617"/>
        <p:guide orient="horz" pos="1032"/>
      </p:guideLst>
    </p:cSldViewPr>
  </p:slideViewPr>
  <p:outlineViewPr>
    <p:cViewPr>
      <p:scale>
        <a:sx n="33" d="100"/>
        <a:sy n="33" d="100"/>
      </p:scale>
      <p:origin x="0" y="-2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82700" y="677863"/>
            <a:ext cx="4511675" cy="3384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269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01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75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90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7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58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4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80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58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8560-E967-4C57-882A-CB0C7934B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08369-70E1-47E9-8075-8619AE58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AC5EF-1FA9-4B7F-9875-8C4A61D8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6750-F2DD-45AB-AB31-CBA85DE4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27A8-3587-437C-A983-20D9501E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297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3930-E78F-421E-9196-5DBACD79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EA31D-F628-4680-A2E8-A610C40C8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61052-A75A-404F-AE2E-8B1232FA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FB810-A814-4FD2-8E27-7D9C06BC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8F67A-FE3E-46E5-A912-9D4D0264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8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66FE2-E219-426C-AFF3-9B1357835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9C30E-F1C9-4CA1-A3D5-B769E9465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D2E54-570E-405A-AE72-D30EDD1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48448-C65F-47B5-9CE1-522D4A5D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20F42-7505-45D1-B6E0-227C319C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25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F690-7E45-4B0A-997E-37FA490B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61C88-97FF-420A-A1B2-469934024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DAB26-66D4-4B21-86D5-001F02799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70B8-3250-47FC-9E0D-F8D4710C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DFA90-A5EA-4418-B31C-2DAD9685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3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391C-DC51-4755-968B-DC21E89A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2ADAF-C20A-4F04-9746-7AD84572F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8646C-E0BD-4778-9F16-1ECC5302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6F076-C995-472B-8F66-12A676C6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A4429-C258-41A8-8544-D7EA3E4B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701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F7A2-C5D4-4C00-9C90-9BC33923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B2E5E-19D0-451D-B859-12C39AAA0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9599F-2B7B-499B-BE08-EB3DEA626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1B093-4429-4D03-8F2C-7DD7E3A8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C7889-B33F-4C6D-957C-4429EDD4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540E2-07FD-4662-A641-EAB88115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505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5949-41BE-4AED-8CAF-921CE052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99354-C038-49A4-9BCC-9DEB5BAFC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6A092-A22E-4F70-A0D3-61D637271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4E2E6-9CD0-43CA-B80A-5E62592A8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6A2BBD-F12B-40F1-A637-1A15BBE9C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49E72-681F-48DD-B335-86611A9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5AB19E-5821-4ABC-9A8B-532211E9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CCD78C-1B1D-4B2B-8CE7-C2A805A4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285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2ADE7-9CA7-43DD-B9F2-6532B969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AA3EE-E507-4461-887F-9CB8527F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C35B6-1B35-4177-A0D8-6E1684B81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06924-5BB8-40FB-9A64-6E79AB23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7160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12156E-716F-488F-AC1A-179A49F01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90149-7BE7-4A45-BF8F-869AFD08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8416-CED9-4241-A2B5-AD149F78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3370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C331-4F84-4305-BC8C-1F2EBEF3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6FA8A-2675-4D1A-9337-4275DC637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3F7D8-DAF4-47F5-B543-7FC41D7D9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911E1-6C12-45B9-AA22-DA1606BA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C0227-5BBA-4949-B11C-581F2843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99486-7107-43F2-857A-1D429EC9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4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DAB3-CBCA-498C-A8FB-8D7CA57D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E6813A-9B70-484B-A882-EE52E9199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AE22-345B-475B-A5F8-365484C81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B9B84-8738-4150-A13D-D05C2C152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74625-6CF7-4C1A-BC0B-10C220AE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466EE-CDE6-45CF-9854-23365FF8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1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8B2EB-DB29-4935-8F78-EE8618C9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C3F5-97A4-4106-82C6-4402782D4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D6F15-C3F9-4217-8E9A-1C0F5A6AE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AF3B5-6148-48A8-9432-C3ADB1AAF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FF49-D64E-462A-B645-4A6FD28B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doi.org/10.6084/m9.figshare.14731308.v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1353" y="394887"/>
            <a:ext cx="4290647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93A2C-1171-46CA-AED8-E2B1E683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53" y="1053042"/>
            <a:ext cx="3343818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>
                <a:solidFill>
                  <a:srgbClr val="FFFFFF"/>
                </a:solidFill>
                <a:sym typeface="Barlow Condensed"/>
              </a:rPr>
              <a:t>Facilitating OA Agreements (SPA OPS 3.0) project commissioned by: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ssociation of Learned and Professional Society Publishers logo">
            <a:extLst>
              <a:ext uri="{FF2B5EF4-FFF2-40B4-BE49-F238E27FC236}">
                <a16:creationId xmlns:a16="http://schemas.microsoft.com/office/drawing/2014/main" id="{A3BD5FA6-45E6-4252-93BD-EA4E2929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607" y="1194022"/>
            <a:ext cx="3891040" cy="100194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888134" y="2263140"/>
            <a:ext cx="0" cy="233172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506" y="4201833"/>
            <a:ext cx="255031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4C03BC-D46E-41F5-9F42-F6F0F41F1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9421" y="4296502"/>
            <a:ext cx="4042570" cy="1703268"/>
          </a:xfrm>
          <a:prstGeom prst="rect">
            <a:avLst/>
          </a:prstGeom>
        </p:spPr>
      </p:pic>
      <p:pic>
        <p:nvPicPr>
          <p:cNvPr id="9" name="Google Shape;140;p18" descr="Information Power logo&#10;">
            <a:extLst>
              <a:ext uri="{FF2B5EF4-FFF2-40B4-BE49-F238E27FC236}">
                <a16:creationId xmlns:a16="http://schemas.microsoft.com/office/drawing/2014/main" id="{DCC6A28F-1112-4CA7-A98F-312BF7CE62B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993" y="5999770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6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F7A9E-A375-D947-ABE7-2E5F544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-1033820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GB" sz="3200" dirty="0">
                <a:solidFill>
                  <a:schemeClr val="bg1"/>
                </a:solidFill>
              </a:rPr>
              <a:t>Task &amp; Finish Group 3 –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Data Template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55CEE-924D-49ED-81C9-BF1C5CA7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Chair – Claire Moulton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Nels</a:t>
            </a:r>
            <a:r>
              <a:rPr lang="en-GB" sz="1800" dirty="0"/>
              <a:t> Jensen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Debbie Martindale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Sana Mulla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Gaynor Redvers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Judy Russell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Eric </a:t>
            </a:r>
            <a:r>
              <a:rPr lang="en-GB" sz="1800" dirty="0" err="1"/>
              <a:t>Schares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Nevena Tomic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Timo </a:t>
            </a:r>
            <a:r>
              <a:rPr lang="en-GB" sz="1800" dirty="0" err="1"/>
              <a:t>Vilén</a:t>
            </a:r>
            <a:r>
              <a:rPr lang="en-GB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defTabSz="914400"/>
            <a:endParaRPr lang="en-US" sz="1700" dirty="0"/>
          </a:p>
        </p:txBody>
      </p:sp>
      <p:pic>
        <p:nvPicPr>
          <p:cNvPr id="19" name="Google Shape;694;p68">
            <a:extLst>
              <a:ext uri="{FF2B5EF4-FFF2-40B4-BE49-F238E27FC236}">
                <a16:creationId xmlns:a16="http://schemas.microsoft.com/office/drawing/2014/main" id="{17A200EF-FA7C-45F8-BC15-D936BB2B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5DC9D-1A10-4E3A-A670-EF9D877A5FFA}"/>
              </a:ext>
            </a:extLst>
          </p:cNvPr>
          <p:cNvSpPr txBox="1"/>
          <p:nvPr/>
        </p:nvSpPr>
        <p:spPr>
          <a:xfrm>
            <a:off x="313668" y="2414936"/>
            <a:ext cx="26148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Will devise a data template that small, independent publishers can present at the start of OA agreement negotiations.</a:t>
            </a:r>
          </a:p>
          <a:p>
            <a:pPr marL="19050" indent="0" algn="r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They will also devise a glossary of key terms that should be known.</a:t>
            </a:r>
          </a:p>
        </p:txBody>
      </p:sp>
    </p:spTree>
    <p:extLst>
      <p:ext uri="{BB962C8B-B14F-4D97-AF65-F5344CB8AC3E}">
        <p14:creationId xmlns:p14="http://schemas.microsoft.com/office/powerpoint/2010/main" val="221386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F7A9E-A375-D947-ABE7-2E5F544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-1033820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GB" sz="3200" dirty="0">
                <a:solidFill>
                  <a:schemeClr val="bg1"/>
                </a:solidFill>
              </a:rPr>
              <a:t>Task &amp; Finish Group 4 –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Workflow Group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55CEE-924D-49ED-81C9-BF1C5CA7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Chair – Arjan Schalken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Surina</a:t>
            </a:r>
            <a:r>
              <a:rPr lang="en-GB" sz="1800" dirty="0"/>
              <a:t> Bhatti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Stacey Burke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Yvonne Campfens 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Rebecca Day Tucker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Phillip Hess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Mark Lewis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Sana Mulla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Wendy </a:t>
            </a:r>
            <a:r>
              <a:rPr lang="en-GB" sz="1800" dirty="0" err="1"/>
              <a:t>Newsham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Elin Reeves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Bernhard Schubert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Adriana Sikora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Andy Utterback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Matthew </a:t>
            </a:r>
            <a:r>
              <a:rPr lang="en-GB" sz="1800" dirty="0" err="1"/>
              <a:t>Wilmont</a:t>
            </a:r>
            <a:endParaRPr lang="en-GB" sz="1800" dirty="0"/>
          </a:p>
          <a:p>
            <a:pPr defTabSz="914400"/>
            <a:endParaRPr lang="en-US" sz="1700" dirty="0"/>
          </a:p>
        </p:txBody>
      </p:sp>
      <p:pic>
        <p:nvPicPr>
          <p:cNvPr id="19" name="Google Shape;694;p68">
            <a:extLst>
              <a:ext uri="{FF2B5EF4-FFF2-40B4-BE49-F238E27FC236}">
                <a16:creationId xmlns:a16="http://schemas.microsoft.com/office/drawing/2014/main" id="{17A200EF-FA7C-45F8-BC15-D936BB2B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5DC9D-1A10-4E3A-A670-EF9D877A5FFA}"/>
              </a:ext>
            </a:extLst>
          </p:cNvPr>
          <p:cNvSpPr txBox="1"/>
          <p:nvPr/>
        </p:nvSpPr>
        <p:spPr>
          <a:xfrm>
            <a:off x="313668" y="2414936"/>
            <a:ext cx="26148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Will agree upon a set of minimum workflow requirements which are achievable by smaller independent publishers.</a:t>
            </a:r>
          </a:p>
          <a:p>
            <a:pPr marL="19050" indent="0" algn="r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These will be based off  the current ESAC workflows. </a:t>
            </a:r>
          </a:p>
        </p:txBody>
      </p:sp>
    </p:spTree>
    <p:extLst>
      <p:ext uri="{BB962C8B-B14F-4D97-AF65-F5344CB8AC3E}">
        <p14:creationId xmlns:p14="http://schemas.microsoft.com/office/powerpoint/2010/main" val="157485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F05D-6526-47A4-963F-093213F3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Deadline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D3AF2-2279-40E5-AEE1-8CA5DC303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 aim to have the outputs of this project available at the end of March, and will launch them at the UKSG Conference in Glasgow</a:t>
            </a:r>
          </a:p>
          <a:p>
            <a:endParaRPr lang="en-GB" sz="1600" dirty="0"/>
          </a:p>
        </p:txBody>
      </p:sp>
      <p:pic>
        <p:nvPicPr>
          <p:cNvPr id="5" name="Picture 4" descr="Calendar dates">
            <a:extLst>
              <a:ext uri="{FF2B5EF4-FFF2-40B4-BE49-F238E27FC236}">
                <a16:creationId xmlns:a16="http://schemas.microsoft.com/office/drawing/2014/main" id="{7C9FEE97-A6C2-4B65-B083-8B8F0AE8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06" r="33106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7AA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4;p68">
            <a:extLst>
              <a:ext uri="{FF2B5EF4-FFF2-40B4-BE49-F238E27FC236}">
                <a16:creationId xmlns:a16="http://schemas.microsoft.com/office/drawing/2014/main" id="{8D489006-F014-4409-81C1-421373D72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7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0477-07BA-4CD9-AB31-CE776A53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 dirty="0">
                <a:latin typeface="Barlow Condensed"/>
                <a:ea typeface="Barlow Condensed"/>
                <a:cs typeface="Barlow Condensed"/>
                <a:sym typeface="Barlow Condensed"/>
              </a:rPr>
              <a:t>Context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0995D-71E5-4FC1-82DA-04C10BC47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lvl="0" indent="0" fontAlgn="base">
              <a:buNone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fontAlgn="base"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found that in certain countries, most notably the UK and Ireland, smaller independent and society publishers have successfully entered into open access agreements.</a:t>
            </a:r>
          </a:p>
          <a:p>
            <a:pPr marL="0" lvl="0" indent="0" fontAlgn="base"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However, this success is not mirrored elsewhere in the world.</a:t>
            </a:r>
            <a:endParaRPr lang="en-GB" sz="1400" dirty="0"/>
          </a:p>
        </p:txBody>
      </p:sp>
      <p:pic>
        <p:nvPicPr>
          <p:cNvPr id="4" name="Picture 3" descr="Room full of colorful balloons">
            <a:extLst>
              <a:ext uri="{FF2B5EF4-FFF2-40B4-BE49-F238E27FC236}">
                <a16:creationId xmlns:a16="http://schemas.microsoft.com/office/drawing/2014/main" id="{9D7537EA-D40F-46DA-B5A8-0DE4285D4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06" r="33106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283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140;p18" descr="Information Power logo&#10;">
            <a:extLst>
              <a:ext uri="{FF2B5EF4-FFF2-40B4-BE49-F238E27FC236}">
                <a16:creationId xmlns:a16="http://schemas.microsoft.com/office/drawing/2014/main" id="{3EC40A72-FA17-4506-8EE2-BFE7593810D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11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08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0477-07BA-4CD9-AB31-CE776A53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 dirty="0">
                <a:latin typeface="Barlow Condensed"/>
                <a:ea typeface="Barlow Condensed"/>
                <a:cs typeface="Barlow Condensed"/>
                <a:sym typeface="Barlow Condensed"/>
              </a:rPr>
              <a:t>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0995D-71E5-4FC1-82DA-04C10BC47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fontAlgn="base"/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en-GB" sz="1800" dirty="0">
                <a:cs typeface="Times New Roman" panose="02020603050405020304" pitchFamily="18" charset="0"/>
              </a:rPr>
              <a:t>OA agreements are difficult to scale up, both for library consortia and publishers</a:t>
            </a:r>
          </a:p>
          <a:p>
            <a:pPr fontAlgn="base"/>
            <a:r>
              <a:rPr lang="en-GB" sz="1800" dirty="0">
                <a:cs typeface="Times New Roman" panose="02020603050405020304" pitchFamily="18" charset="0"/>
              </a:rPr>
              <a:t>Data is a pain point for both libraries and publishers when implementing OA agreements.</a:t>
            </a:r>
          </a:p>
          <a:p>
            <a:pPr fontAlgn="base"/>
            <a:r>
              <a:rPr lang="en-GB" sz="1800" dirty="0">
                <a:cs typeface="Times New Roman" panose="02020603050405020304" pitchFamily="18" charset="0"/>
              </a:rPr>
              <a:t>Meeting work flow requirements are arduous for small publishers.</a:t>
            </a:r>
          </a:p>
          <a:p>
            <a:pPr fontAlgn="base"/>
            <a:r>
              <a:rPr lang="en-GB" sz="1800" dirty="0">
                <a:cs typeface="Times New Roman" panose="02020603050405020304" pitchFamily="18" charset="0"/>
              </a:rPr>
              <a:t>Every organisation has different license requirements, and small publishers are not experienced in handling them.</a:t>
            </a:r>
          </a:p>
          <a:p>
            <a:pPr marL="0" lvl="0" indent="0" fontAlgn="base">
              <a:buNone/>
            </a:pPr>
            <a:endParaRPr lang="en-GB" sz="18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limber on the top of a mountain">
            <a:extLst>
              <a:ext uri="{FF2B5EF4-FFF2-40B4-BE49-F238E27FC236}">
                <a16:creationId xmlns:a16="http://schemas.microsoft.com/office/drawing/2014/main" id="{9D7537EA-D40F-46DA-B5A8-0DE4285D4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81" r="3308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283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140;p18" descr="Information Power logo&#10;">
            <a:extLst>
              <a:ext uri="{FF2B5EF4-FFF2-40B4-BE49-F238E27FC236}">
                <a16:creationId xmlns:a16="http://schemas.microsoft.com/office/drawing/2014/main" id="{3EC40A72-FA17-4506-8EE2-BFE7593810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811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85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0477-07BA-4CD9-AB31-CE776A53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 dirty="0">
                <a:latin typeface="Barlow Condensed"/>
                <a:ea typeface="Barlow Condensed"/>
                <a:cs typeface="Barlow Condensed"/>
                <a:sym typeface="Barlow Condensed"/>
              </a:rPr>
              <a:t>Purpose of the Project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0995D-71E5-4FC1-82DA-04C10BC47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342900" lvl="0" indent="-342900" fontAlgn="base">
              <a:buFont typeface="+mj-lt"/>
              <a:buAutoNum type="arabicPeriod"/>
            </a:pPr>
            <a:r>
              <a:rPr lang="en-GB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GB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oordinate four task and finish groups who will develop:</a:t>
            </a:r>
          </a:p>
          <a:p>
            <a:pPr indent="-342900" fontAlgn="base"/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Principles</a:t>
            </a:r>
          </a:p>
          <a:p>
            <a:pPr indent="-342900" fontAlgn="base"/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 Model License</a:t>
            </a:r>
          </a:p>
          <a:p>
            <a:pPr indent="-342900" fontAlgn="base"/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 Data Template</a:t>
            </a:r>
          </a:p>
          <a:p>
            <a:pPr indent="-342900" fontAlgn="base"/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Workflows</a:t>
            </a:r>
          </a:p>
          <a:p>
            <a:pPr marL="0" lvl="0" indent="0" fontAlgn="base">
              <a:buNone/>
            </a:pP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to underpin OA agreements between libraries/consortia and smaller independent publishers</a:t>
            </a:r>
          </a:p>
          <a:p>
            <a:pPr marL="342900" lvl="0" indent="-342900" fontAlgn="base">
              <a:buFont typeface="+mj-lt"/>
              <a:buAutoNum type="arabicPeriod"/>
            </a:pPr>
            <a:endParaRPr lang="en-GB" sz="1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 fontAlgn="base">
              <a:buNone/>
            </a:pPr>
            <a:r>
              <a:rPr lang="en-GB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Convene two events with intermediaries who will need to take action in order to support the implementation of the outputs. </a:t>
            </a:r>
          </a:p>
          <a:p>
            <a:pPr marL="0" lvl="0" indent="0" fontAlgn="base">
              <a:buNone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fontAlgn="base">
              <a:buNone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context information in the phase 2 report: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https://doi.org/10.6084/m9.figshare.14731308.v1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fontAlgn="base">
              <a:buNone/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400" dirty="0"/>
          </a:p>
        </p:txBody>
      </p:sp>
      <p:pic>
        <p:nvPicPr>
          <p:cNvPr id="4" name="Picture 3" descr="Focus image of a misty railway">
            <a:extLst>
              <a:ext uri="{FF2B5EF4-FFF2-40B4-BE49-F238E27FC236}">
                <a16:creationId xmlns:a16="http://schemas.microsoft.com/office/drawing/2014/main" id="{9D7537EA-D40F-46DA-B5A8-0DE4285D4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89" r="30989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283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140;p18" descr="Information Power logo&#10;">
            <a:extLst>
              <a:ext uri="{FF2B5EF4-FFF2-40B4-BE49-F238E27FC236}">
                <a16:creationId xmlns:a16="http://schemas.microsoft.com/office/drawing/2014/main" id="{3EC40A72-FA17-4506-8EE2-BFE7593810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811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3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F05D-6526-47A4-963F-093213F3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Progress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D3AF2-2279-40E5-AEE1-8CA5DC303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Invitations for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expressions of interest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went out in August – 59 responses received.</a:t>
            </a:r>
          </a:p>
          <a:p>
            <a:pPr marL="3429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All 4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groups established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under the following chairs:</a:t>
            </a:r>
          </a:p>
          <a:p>
            <a:pPr marL="3429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342900">
              <a:spcBef>
                <a:spcPts val="100"/>
              </a:spcBef>
            </a:pP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Principles – </a:t>
            </a:r>
            <a:r>
              <a:rPr lang="en-GB" sz="1300" b="1" dirty="0">
                <a:latin typeface="Calibri" panose="020F0502020204030204" pitchFamily="34" charset="0"/>
                <a:cs typeface="Calibri" panose="020F0502020204030204" pitchFamily="34" charset="0"/>
              </a:rPr>
              <a:t>Rod Cookson, 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IWA Publishing</a:t>
            </a:r>
          </a:p>
          <a:p>
            <a:pPr marL="685800" lvl="1" indent="-342900">
              <a:spcBef>
                <a:spcPts val="100"/>
              </a:spcBef>
            </a:pP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Model License – </a:t>
            </a:r>
            <a:r>
              <a:rPr lang="en-GB" sz="1300" b="1" dirty="0">
                <a:latin typeface="Calibri" panose="020F0502020204030204" pitchFamily="34" charset="0"/>
                <a:cs typeface="Calibri" panose="020F0502020204030204" pitchFamily="34" charset="0"/>
              </a:rPr>
              <a:t>Celeste Feather, 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LYRASIS</a:t>
            </a:r>
          </a:p>
          <a:p>
            <a:pPr marL="685800" lvl="1" indent="-342900">
              <a:spcBef>
                <a:spcPts val="100"/>
              </a:spcBef>
            </a:pP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Data – </a:t>
            </a:r>
            <a:r>
              <a:rPr lang="en-GB" sz="1300" b="1" dirty="0">
                <a:latin typeface="Calibri" panose="020F0502020204030204" pitchFamily="34" charset="0"/>
                <a:cs typeface="Calibri" panose="020F0502020204030204" pitchFamily="34" charset="0"/>
              </a:rPr>
              <a:t>Claire Moulton, 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The Company of Biologists </a:t>
            </a:r>
          </a:p>
          <a:p>
            <a:pPr marL="685800" lvl="1" indent="-342900">
              <a:spcBef>
                <a:spcPts val="100"/>
              </a:spcBef>
            </a:pP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Workflows – </a:t>
            </a:r>
            <a:r>
              <a:rPr lang="en-GB" sz="1300" b="1" dirty="0">
                <a:latin typeface="Calibri" panose="020F0502020204030204" pitchFamily="34" charset="0"/>
                <a:cs typeface="Calibri" panose="020F0502020204030204" pitchFamily="34" charset="0"/>
              </a:rPr>
              <a:t>Arjan </a:t>
            </a:r>
            <a:r>
              <a:rPr lang="en-GB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Schalkan</a:t>
            </a:r>
            <a:r>
              <a:rPr lang="en-GB" sz="13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UKBsis</a:t>
            </a:r>
            <a:endParaRPr lang="en-GB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Terms of reference, Google folder and documents for each group,</a:t>
            </a:r>
          </a:p>
          <a:p>
            <a:pPr marL="342900" lvl="4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ngagement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with NISO to align on workflows.</a:t>
            </a:r>
          </a:p>
          <a:p>
            <a:pPr marL="342900" lvl="4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Second draft of principles document to be discussed on Wednesday 6 October 2021.</a:t>
            </a:r>
          </a:p>
          <a:p>
            <a:endParaRPr lang="en-GB" sz="1600" dirty="0"/>
          </a:p>
        </p:txBody>
      </p:sp>
      <p:pic>
        <p:nvPicPr>
          <p:cNvPr id="5" name="Picture 4" descr="Side view of a stairs">
            <a:extLst>
              <a:ext uri="{FF2B5EF4-FFF2-40B4-BE49-F238E27FC236}">
                <a16:creationId xmlns:a16="http://schemas.microsoft.com/office/drawing/2014/main" id="{7C9FEE97-A6C2-4B65-B083-8B8F0AE83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33" r="28896" b="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7AA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694;p68">
            <a:extLst>
              <a:ext uri="{FF2B5EF4-FFF2-40B4-BE49-F238E27FC236}">
                <a16:creationId xmlns:a16="http://schemas.microsoft.com/office/drawing/2014/main" id="{8D489006-F014-4409-81C1-421373D72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09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F7A9E-A375-D947-ABE7-2E5F544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Steering Group Membership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55CEE-924D-49ED-81C9-BF1C5CA7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Damian Broadhurst (</a:t>
            </a:r>
            <a:r>
              <a:rPr lang="en-US" sz="1800" i="1" dirty="0"/>
              <a:t>Salford University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Curtis Bundy (</a:t>
            </a:r>
            <a:r>
              <a:rPr lang="en-US" sz="1800" i="1" dirty="0"/>
              <a:t>Iowa State University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Colleen Campbell (</a:t>
            </a:r>
            <a:r>
              <a:rPr lang="en-US" sz="1800" i="1" dirty="0"/>
              <a:t>OA2020</a:t>
            </a:r>
            <a:r>
              <a:rPr lang="en-US" sz="1800" dirty="0"/>
              <a:t>)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Andrew Joseph (</a:t>
            </a:r>
            <a:r>
              <a:rPr lang="en-US" sz="1800" i="1" dirty="0"/>
              <a:t>Wits University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Rima Kupryte, (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EIFL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18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Robert Kiley (</a:t>
            </a:r>
            <a:r>
              <a:rPr lang="en-US" sz="1800" i="1" dirty="0"/>
              <a:t>cOAlition S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Malavika Legge (</a:t>
            </a:r>
            <a:r>
              <a:rPr lang="en-US" sz="1800" i="1" dirty="0"/>
              <a:t>Portland Press </a:t>
            </a:r>
            <a:br>
              <a:rPr lang="en-US" sz="1800" i="1" dirty="0"/>
            </a:br>
            <a:r>
              <a:rPr lang="en-US" sz="1800" i="1" dirty="0"/>
              <a:t>     and Biochemical Society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Nora Papp-Le Roy (</a:t>
            </a:r>
            <a:r>
              <a:rPr lang="en-US" sz="1800" i="1" dirty="0"/>
              <a:t>European Science Foundation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Katharina </a:t>
            </a:r>
            <a:r>
              <a:rPr lang="en-US" sz="1800" dirty="0" err="1"/>
              <a:t>Rieck</a:t>
            </a:r>
            <a:r>
              <a:rPr lang="en-US" sz="1800" dirty="0"/>
              <a:t> (</a:t>
            </a:r>
            <a:r>
              <a:rPr lang="en-US" sz="1800" i="1" dirty="0"/>
              <a:t>FWF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Johan Rooryck (</a:t>
            </a:r>
            <a:r>
              <a:rPr lang="en-US" sz="1800" i="1" dirty="0"/>
              <a:t>cOAlition S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Judy Russell (</a:t>
            </a:r>
            <a:r>
              <a:rPr lang="en-US" sz="1800" i="1" dirty="0"/>
              <a:t>University of Florida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Glenn Truran (</a:t>
            </a:r>
            <a:r>
              <a:rPr lang="en-US" sz="1800" i="1" dirty="0"/>
              <a:t>SANLC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Aria Tuuliniemi (</a:t>
            </a:r>
            <a:r>
              <a:rPr lang="en-US" sz="1800" i="1" dirty="0"/>
              <a:t>University of Helsinki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Anna Vernon (</a:t>
            </a:r>
            <a:r>
              <a:rPr lang="en-US" sz="1800" i="1" dirty="0"/>
              <a:t>JISC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Wayne Sime (</a:t>
            </a:r>
            <a:r>
              <a:rPr lang="en-US" sz="1800" i="1" dirty="0"/>
              <a:t>ALPSP</a:t>
            </a:r>
            <a:r>
              <a:rPr lang="en-US" sz="1800" dirty="0"/>
              <a:t>)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Google Shape;694;p68">
            <a:extLst>
              <a:ext uri="{FF2B5EF4-FFF2-40B4-BE49-F238E27FC236}">
                <a16:creationId xmlns:a16="http://schemas.microsoft.com/office/drawing/2014/main" id="{17A200EF-FA7C-45F8-BC15-D936BB2B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90E8D4-B201-4185-A6D6-DF4C105B9BFD}"/>
              </a:ext>
            </a:extLst>
          </p:cNvPr>
          <p:cNvSpPr txBox="1"/>
          <p:nvPr/>
        </p:nvSpPr>
        <p:spPr>
          <a:xfrm>
            <a:off x="243104" y="4033896"/>
            <a:ext cx="2614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Providing oversight for the project.</a:t>
            </a:r>
          </a:p>
        </p:txBody>
      </p:sp>
    </p:spTree>
    <p:extLst>
      <p:ext uri="{BB962C8B-B14F-4D97-AF65-F5344CB8AC3E}">
        <p14:creationId xmlns:p14="http://schemas.microsoft.com/office/powerpoint/2010/main" val="93302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F7A9E-A375-D947-ABE7-2E5F544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-1033820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GB" sz="3200" dirty="0">
                <a:solidFill>
                  <a:schemeClr val="bg1"/>
                </a:solidFill>
              </a:rPr>
              <a:t>Task &amp; Finish Group 1 –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Shared Principles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55CEE-924D-49ED-81C9-BF1C5CA7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Chair – Rod Cookson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Andrea Lopez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Ellen Finnie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Catherine Sharp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Anna Vernon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 err="1"/>
              <a:t>Anke</a:t>
            </a:r>
            <a:r>
              <a:rPr lang="en-GB" sz="1800" dirty="0"/>
              <a:t> de Looper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Sharla Lair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Wendy </a:t>
            </a:r>
            <a:r>
              <a:rPr lang="en-GB" sz="1800" dirty="0" err="1"/>
              <a:t>Newsham</a:t>
            </a:r>
            <a:endParaRPr lang="en-GB" sz="1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Erin Calhoun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Rita </a:t>
            </a:r>
            <a:r>
              <a:rPr lang="en-GB" sz="1800" dirty="0" err="1"/>
              <a:t>Penhasi</a:t>
            </a:r>
            <a:endParaRPr lang="en-GB" sz="1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Bongi </a:t>
            </a:r>
            <a:r>
              <a:rPr lang="en-GB" sz="1800" dirty="0" err="1"/>
              <a:t>Mphuti</a:t>
            </a:r>
            <a:endParaRPr lang="en-GB" sz="1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Frances Pinter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Robert Kiley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800" dirty="0"/>
              <a:t>Colleen Campbell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9" name="Google Shape;694;p68">
            <a:extLst>
              <a:ext uri="{FF2B5EF4-FFF2-40B4-BE49-F238E27FC236}">
                <a16:creationId xmlns:a16="http://schemas.microsoft.com/office/drawing/2014/main" id="{17A200EF-FA7C-45F8-BC15-D936BB2B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5DC9D-1A10-4E3A-A670-EF9D877A5FFA}"/>
              </a:ext>
            </a:extLst>
          </p:cNvPr>
          <p:cNvSpPr txBox="1"/>
          <p:nvPr/>
        </p:nvSpPr>
        <p:spPr>
          <a:xfrm>
            <a:off x="313668" y="2414936"/>
            <a:ext cx="26148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Reviewing and revising the shared principles that underpin OA agreements between consortia/libraries and smaller publishers.</a:t>
            </a:r>
          </a:p>
          <a:p>
            <a:pPr marL="19050" indent="0" algn="r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The group uses the draft principles created by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Plan S as a base, and work to improve it.</a:t>
            </a:r>
          </a:p>
        </p:txBody>
      </p:sp>
    </p:spTree>
    <p:extLst>
      <p:ext uri="{BB962C8B-B14F-4D97-AF65-F5344CB8AC3E}">
        <p14:creationId xmlns:p14="http://schemas.microsoft.com/office/powerpoint/2010/main" val="418531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F7A9E-A375-D947-ABE7-2E5F544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-1033820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GB" sz="3200" dirty="0">
                <a:solidFill>
                  <a:schemeClr val="bg1"/>
                </a:solidFill>
              </a:rPr>
              <a:t>Themes in Draft Principles 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55CEE-924D-49ED-81C9-BF1C5CA7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Transparency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Ensuring publishers, consortia and libraries all understand the OA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Pragmatism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Agreements must be aware of material realities to ensure the largest number of organisations can benefit from 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Equity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Ensuring organisations in developing nations are not disadvantaged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Price and Cost Allocation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Costs must be divided in a way that fairly affects all involved organisations </a:t>
            </a:r>
          </a:p>
        </p:txBody>
      </p:sp>
      <p:pic>
        <p:nvPicPr>
          <p:cNvPr id="19" name="Google Shape;694;p68">
            <a:extLst>
              <a:ext uri="{FF2B5EF4-FFF2-40B4-BE49-F238E27FC236}">
                <a16:creationId xmlns:a16="http://schemas.microsoft.com/office/drawing/2014/main" id="{17A200EF-FA7C-45F8-BC15-D936BB2B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60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F7A9E-A375-D947-ABE7-2E5F544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-1033820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GB" sz="3200" dirty="0">
                <a:solidFill>
                  <a:schemeClr val="bg1"/>
                </a:solidFill>
              </a:rPr>
              <a:t>Task &amp; Finish Group 2 –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Model Licence 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A55CEE-924D-49ED-81C9-BF1C5CA7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7694" y="649480"/>
            <a:ext cx="491651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Chair – Celeste Feather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Angus Cook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Adam 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Jill Emery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Sarah Fricker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Mark Lewis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Lisa Mackinder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Ben Taplin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Lucy Walton</a:t>
            </a:r>
          </a:p>
          <a:p>
            <a:pPr defTabSz="914400"/>
            <a:endParaRPr lang="en-US" sz="1700" dirty="0"/>
          </a:p>
        </p:txBody>
      </p:sp>
      <p:pic>
        <p:nvPicPr>
          <p:cNvPr id="19" name="Google Shape;694;p68">
            <a:extLst>
              <a:ext uri="{FF2B5EF4-FFF2-40B4-BE49-F238E27FC236}">
                <a16:creationId xmlns:a16="http://schemas.microsoft.com/office/drawing/2014/main" id="{17A200EF-FA7C-45F8-BC15-D936BB2B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447" y="6223819"/>
            <a:ext cx="1881900" cy="2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5DC9D-1A10-4E3A-A670-EF9D877A5FFA}"/>
              </a:ext>
            </a:extLst>
          </p:cNvPr>
          <p:cNvSpPr txBox="1"/>
          <p:nvPr/>
        </p:nvSpPr>
        <p:spPr>
          <a:xfrm>
            <a:off x="313668" y="2414936"/>
            <a:ext cx="26148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Will use the SPA OPS model licence as a base and attempt to align it with the shared principles from group 1.</a:t>
            </a:r>
          </a:p>
          <a:p>
            <a:pPr marL="19050" indent="0" algn="r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19050" indent="0" algn="r">
              <a:buNone/>
            </a:pPr>
            <a:r>
              <a:rPr lang="en-GB" dirty="0">
                <a:solidFill>
                  <a:schemeClr val="bg1"/>
                </a:solidFill>
              </a:rPr>
              <a:t>This licence will be delivered by 31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January 2022.</a:t>
            </a:r>
          </a:p>
        </p:txBody>
      </p:sp>
    </p:spTree>
    <p:extLst>
      <p:ext uri="{BB962C8B-B14F-4D97-AF65-F5344CB8AC3E}">
        <p14:creationId xmlns:p14="http://schemas.microsoft.com/office/powerpoint/2010/main" val="371240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8352F34C639B4A9C608E71E2EC1798" ma:contentTypeVersion="12" ma:contentTypeDescription="Opprett et nytt dokument." ma:contentTypeScope="" ma:versionID="f496571e7be2cfa21c108760707b6db9">
  <xsd:schema xmlns:xsd="http://www.w3.org/2001/XMLSchema" xmlns:xs="http://www.w3.org/2001/XMLSchema" xmlns:p="http://schemas.microsoft.com/office/2006/metadata/properties" xmlns:ns2="13543127-c94f-40dd-88f8-40715719dd34" xmlns:ns3="76958536-c085-46ab-aa17-d6810a06fd9d" targetNamespace="http://schemas.microsoft.com/office/2006/metadata/properties" ma:root="true" ma:fieldsID="0e7fc41df181c358174ccac327a2669a" ns2:_="" ns3:_="">
    <xsd:import namespace="13543127-c94f-40dd-88f8-40715719dd34"/>
    <xsd:import namespace="76958536-c085-46ab-aa17-d6810a06fd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43127-c94f-40dd-88f8-40715719d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58536-c085-46ab-aa17-d6810a06fd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C29D93-DD08-4ED2-A047-CEECD04FBD04}"/>
</file>

<file path=customXml/itemProps2.xml><?xml version="1.0" encoding="utf-8"?>
<ds:datastoreItem xmlns:ds="http://schemas.openxmlformats.org/officeDocument/2006/customXml" ds:itemID="{C691A131-6193-4B37-B3BA-7106C22E4EA4}"/>
</file>

<file path=customXml/itemProps3.xml><?xml version="1.0" encoding="utf-8"?>
<ds:datastoreItem xmlns:ds="http://schemas.openxmlformats.org/officeDocument/2006/customXml" ds:itemID="{63AF5962-B3C7-4C61-943F-445EA358FAC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743</Words>
  <Application>Microsoft Office PowerPoint</Application>
  <PresentationFormat>On-screen Show (4:3)</PresentationFormat>
  <Paragraphs>125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 Light</vt:lpstr>
      <vt:lpstr>Calibri</vt:lpstr>
      <vt:lpstr>Verdana</vt:lpstr>
      <vt:lpstr>Arial</vt:lpstr>
      <vt:lpstr>Barlow Condensed</vt:lpstr>
      <vt:lpstr>Office Theme</vt:lpstr>
      <vt:lpstr>Facilitating OA Agreements (SPA OPS 3.0) project commissioned by:</vt:lpstr>
      <vt:lpstr>Context </vt:lpstr>
      <vt:lpstr>Challenges</vt:lpstr>
      <vt:lpstr>Purpose of the Project</vt:lpstr>
      <vt:lpstr>Progress so far</vt:lpstr>
      <vt:lpstr>Steering Group Membership</vt:lpstr>
      <vt:lpstr>Task &amp; Finish Group 1 –  Shared Principles</vt:lpstr>
      <vt:lpstr>Themes in Draft Principles </vt:lpstr>
      <vt:lpstr>Task &amp; Finish Group 2 –  Model Licence </vt:lpstr>
      <vt:lpstr>Task &amp; Finish Group 3 –  Data Template</vt:lpstr>
      <vt:lpstr>Task &amp; Finish Group 4 –  Workflow Group</vt:lpstr>
      <vt:lpstr>Deadline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Wise</dc:creator>
  <cp:lastModifiedBy>Lorraine Estelle</cp:lastModifiedBy>
  <cp:revision>119</cp:revision>
  <cp:lastPrinted>2019-09-05T14:06:53Z</cp:lastPrinted>
  <dcterms:modified xsi:type="dcterms:W3CDTF">2021-10-15T14:30:35Z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0x010100908352F34C639B4A9C608E71E2EC1798</vt:lpwstr>
  </property>
</Properties>
</file>